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10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 sz="11000"/>
            </a:lvl1pPr>
          </a:lstStyle>
          <a:p>
            <a:r>
              <a:t>Текст заголовка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200"/>
            </a:lvl1pPr>
            <a:lvl2pPr marL="0" indent="228600" algn="ctr">
              <a:spcBef>
                <a:spcPts val="0"/>
              </a:spcBef>
              <a:buSzTx/>
              <a:buNone/>
              <a:defRPr sz="4200"/>
            </a:lvl2pPr>
            <a:lvl3pPr marL="0" indent="457200" algn="ctr">
              <a:spcBef>
                <a:spcPts val="0"/>
              </a:spcBef>
              <a:buSzTx/>
              <a:buNone/>
              <a:defRPr sz="4200"/>
            </a:lvl3pPr>
            <a:lvl4pPr marL="0" indent="685800" algn="ctr">
              <a:spcBef>
                <a:spcPts val="0"/>
              </a:spcBef>
              <a:buSzTx/>
              <a:buNone/>
              <a:defRPr sz="4200"/>
            </a:lvl4pPr>
            <a:lvl5pPr marL="0" indent="914400" algn="ctr">
              <a:spcBef>
                <a:spcPts val="0"/>
              </a:spcBef>
              <a:buSzTx/>
              <a:buNone/>
              <a:defRPr sz="4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/>
          </p:cNvSpPr>
          <p:nvPr>
            <p:ph type="title"/>
          </p:nvPr>
        </p:nvSpPr>
        <p:spPr>
          <a:xfrm>
            <a:off x="5983634" y="3015443"/>
            <a:ext cx="12416732" cy="3917902"/>
          </a:xfrm>
          <a:prstGeom prst="rect">
            <a:avLst/>
          </a:prstGeom>
        </p:spPr>
        <p:txBody>
          <a:bodyPr lIns="60275" tIns="60275" rIns="60275" bIns="60275" anchor="b"/>
          <a:lstStyle>
            <a:lvl1pPr>
              <a:defRPr sz="11000"/>
            </a:lvl1pPr>
          </a:lstStyle>
          <a:p>
            <a:r>
              <a:t>Текст заголовка</a:t>
            </a:r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xfrm>
            <a:off x="5983634" y="7038826"/>
            <a:ext cx="12416732" cy="1341128"/>
          </a:xfrm>
          <a:prstGeom prst="rect">
            <a:avLst/>
          </a:prstGeom>
        </p:spPr>
        <p:txBody>
          <a:bodyPr lIns="60275" tIns="60275" rIns="60275" bIns="60275" anchor="t"/>
          <a:lstStyle>
            <a:lvl1pPr marL="0" indent="0" algn="ctr">
              <a:spcBef>
                <a:spcPts val="0"/>
              </a:spcBef>
              <a:buSzTx/>
              <a:buNone/>
              <a:defRPr sz="4200"/>
            </a:lvl1pPr>
            <a:lvl2pPr marL="0" indent="228600" algn="ctr">
              <a:spcBef>
                <a:spcPts val="0"/>
              </a:spcBef>
              <a:buSzTx/>
              <a:buNone/>
              <a:defRPr sz="4200"/>
            </a:lvl2pPr>
            <a:lvl3pPr marL="0" indent="457200" algn="ctr">
              <a:spcBef>
                <a:spcPts val="0"/>
              </a:spcBef>
              <a:buSzTx/>
              <a:buNone/>
              <a:defRPr sz="4200"/>
            </a:lvl3pPr>
            <a:lvl4pPr marL="0" indent="685800" algn="ctr">
              <a:spcBef>
                <a:spcPts val="0"/>
              </a:spcBef>
              <a:buSzTx/>
              <a:buNone/>
              <a:defRPr sz="4200"/>
            </a:lvl4pPr>
            <a:lvl5pPr marL="0" indent="914400" algn="ctr">
              <a:spcBef>
                <a:spcPts val="0"/>
              </a:spcBef>
              <a:buSzTx/>
              <a:buNone/>
              <a:defRPr sz="4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xfrm>
            <a:off x="11962493" y="12049218"/>
            <a:ext cx="443945" cy="450751"/>
          </a:xfrm>
          <a:prstGeom prst="rect">
            <a:avLst/>
          </a:prstGeom>
        </p:spPr>
        <p:txBody>
          <a:bodyPr lIns="60275" tIns="60275" rIns="60275" bIns="60275"/>
          <a:lstStyle>
            <a:lvl1pPr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pic" idx="13"/>
          </p:nvPr>
        </p:nvSpPr>
        <p:spPr>
          <a:xfrm>
            <a:off x="3047999" y="-1"/>
            <a:ext cx="18288001" cy="137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6" name="Shape 136"/>
          <p:cNvSpPr>
            <a:spLocks noGrp="1"/>
          </p:cNvSpPr>
          <p:nvPr>
            <p:ph type="body" sz="half" idx="14"/>
          </p:nvPr>
        </p:nvSpPr>
        <p:spPr>
          <a:xfrm>
            <a:off x="3047999" y="7625953"/>
            <a:ext cx="18288001" cy="5072063"/>
          </a:xfrm>
          <a:prstGeom prst="rect">
            <a:avLst/>
          </a:prstGeom>
          <a:solidFill>
            <a:srgbClr val="FFFFFF"/>
          </a:solidFill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5C5C5C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137" name="Shape 137"/>
          <p:cNvSpPr>
            <a:spLocks noGrp="1"/>
          </p:cNvSpPr>
          <p:nvPr>
            <p:ph type="body" sz="quarter" idx="15"/>
          </p:nvPr>
        </p:nvSpPr>
        <p:spPr>
          <a:xfrm flipV="1">
            <a:off x="3851671" y="10715620"/>
            <a:ext cx="16698517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>
            <a:noAutofit/>
          </a:bodyPr>
          <a:lstStyle/>
          <a:p>
            <a:pPr marL="0" indent="0" defTabSz="642937">
              <a:spcBef>
                <a:spcPts val="0"/>
              </a:spcBef>
              <a:buSzTx/>
              <a:buNone/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3851671" y="7822406"/>
            <a:ext cx="16680658" cy="3107532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defRPr sz="16800" cap="all">
                <a:solidFill>
                  <a:srgbClr val="5C5C5C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xfrm>
            <a:off x="3851671" y="10787062"/>
            <a:ext cx="16680658" cy="1732360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None/>
              <a:defRPr sz="64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800"/>
              </a:spcBef>
              <a:buSzTx/>
              <a:buNone/>
              <a:defRPr sz="64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800"/>
              </a:spcBef>
              <a:buSzTx/>
              <a:buNone/>
              <a:defRPr sz="64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800"/>
              </a:spcBef>
              <a:buSzTx/>
              <a:buNone/>
              <a:defRPr sz="64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800"/>
              </a:spcBef>
              <a:buSzTx/>
              <a:buNone/>
              <a:defRPr sz="64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20113118" y="12930187"/>
            <a:ext cx="375023" cy="409576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rgbClr val="CBCBCB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07210" y="892968"/>
            <a:ext cx="13751720" cy="83224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Текст заголовка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61171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504353" y="1250156"/>
            <a:ext cx="7500939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17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061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506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950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395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839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284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728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173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://www.chatbotscommunity.com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1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jpeg"/><Relationship Id="rId5" Type="http://schemas.openxmlformats.org/officeDocument/2006/relationships/image" Target="../media/image5.png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asted-image.png"/>
          <p:cNvPicPr>
            <a:picLocks noChangeAspect="1"/>
          </p:cNvPicPr>
          <p:nvPr/>
        </p:nvPicPr>
        <p:blipFill>
          <a:blip r:embed="rId2">
            <a:alphaModFix amt="55239"/>
            <a:extLst/>
          </a:blip>
          <a:stretch>
            <a:fillRect/>
          </a:stretch>
        </p:blipFill>
        <p:spPr>
          <a:xfrm>
            <a:off x="-896958" y="-911909"/>
            <a:ext cx="26177916" cy="15539818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xfrm>
            <a:off x="5709199" y="2856118"/>
            <a:ext cx="18716394" cy="4893980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70000"/>
              </a:lnSpc>
              <a:defRPr sz="10400">
                <a:solidFill>
                  <a:schemeClr val="accent3">
                    <a:satOff val="18648"/>
                    <a:lumOff val="5971"/>
                  </a:schemeClr>
                </a:solidFill>
                <a:latin typeface="Intro Black Caps"/>
                <a:ea typeface="Intro Black Caps"/>
                <a:cs typeface="Intro Black Caps"/>
                <a:sym typeface="Intro Black Caps"/>
              </a:defRPr>
            </a:pPr>
            <a:r>
              <a:t>edhack: chatbots and AI</a:t>
            </a:r>
          </a:p>
          <a:p>
            <a:pPr algn="l">
              <a:lnSpc>
                <a:spcPct val="70000"/>
              </a:lnSpc>
              <a:defRPr sz="8000">
                <a:solidFill>
                  <a:srgbClr val="FFFFFF"/>
                </a:solidFill>
                <a:latin typeface="Intro Black Caps"/>
                <a:ea typeface="Intro Black Caps"/>
                <a:cs typeface="Intro Black Caps"/>
                <a:sym typeface="Intro Black Caps"/>
              </a:defRPr>
            </a:pPr>
            <a:r>
              <a:t>hackathons cup 2016</a:t>
            </a:r>
          </a:p>
        </p:txBody>
      </p:sp>
      <p:sp>
        <p:nvSpPr>
          <p:cNvPr id="151" name="Shape 151"/>
          <p:cNvSpPr/>
          <p:nvPr/>
        </p:nvSpPr>
        <p:spPr>
          <a:xfrm>
            <a:off x="2445017" y="6821362"/>
            <a:ext cx="22806945" cy="1622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pPr algn="l">
              <a:lnSpc>
                <a:spcPct val="80000"/>
              </a:lnSpc>
              <a:defRPr sz="8000" cap="all">
                <a:solidFill>
                  <a:srgbClr val="FFFFFF"/>
                </a:solidFill>
                <a:latin typeface="Intro Black Caps"/>
                <a:ea typeface="Intro Black Caps"/>
                <a:cs typeface="Intro Black Caps"/>
                <a:sym typeface="Intro Black Caps"/>
              </a:defRPr>
            </a:pPr>
            <a:r>
              <a:t>тема: </a:t>
            </a:r>
            <a:r>
              <a:rPr>
                <a:solidFill>
                  <a:schemeClr val="accent3">
                    <a:satOff val="18648"/>
                    <a:lumOff val="5971"/>
                  </a:schemeClr>
                </a:solidFill>
              </a:rPr>
              <a:t>ai-технологии в образовании</a:t>
            </a:r>
          </a:p>
        </p:txBody>
      </p:sp>
      <p:sp>
        <p:nvSpPr>
          <p:cNvPr id="152" name="Shape 152"/>
          <p:cNvSpPr/>
          <p:nvPr/>
        </p:nvSpPr>
        <p:spPr>
          <a:xfrm>
            <a:off x="314415" y="2856118"/>
            <a:ext cx="4684411" cy="4893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 algn="r" defTabSz="805100">
              <a:lnSpc>
                <a:spcPct val="70000"/>
              </a:lnSpc>
              <a:defRPr sz="27244" cap="all">
                <a:solidFill>
                  <a:srgbClr val="FFFFFF"/>
                </a:solidFill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#3</a:t>
            </a:r>
          </a:p>
        </p:txBody>
      </p:sp>
      <p:sp>
        <p:nvSpPr>
          <p:cNvPr id="153" name="Shape 153"/>
          <p:cNvSpPr/>
          <p:nvPr/>
        </p:nvSpPr>
        <p:spPr>
          <a:xfrm>
            <a:off x="5709199" y="8238409"/>
            <a:ext cx="14483954" cy="11186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>
            <a:lvl1pPr algn="l">
              <a:lnSpc>
                <a:spcPct val="70000"/>
              </a:lnSpc>
              <a:defRPr sz="5600" cap="all">
                <a:solidFill>
                  <a:srgbClr val="FFFFFF"/>
                </a:solidFill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10.09.-11.09., москва</a:t>
            </a:r>
          </a:p>
        </p:txBody>
      </p:sp>
      <p:sp>
        <p:nvSpPr>
          <p:cNvPr id="154" name="Shape 154"/>
          <p:cNvSpPr/>
          <p:nvPr/>
        </p:nvSpPr>
        <p:spPr>
          <a:xfrm flipV="1">
            <a:off x="5354012" y="3443862"/>
            <a:ext cx="1" cy="3489892"/>
          </a:xfrm>
          <a:prstGeom prst="line">
            <a:avLst/>
          </a:prstGeom>
          <a:ln w="241300">
            <a:solidFill>
              <a:srgbClr val="FFFFFF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-1" y="11388488"/>
            <a:ext cx="24384002" cy="397533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6" name="Shape 156"/>
          <p:cNvSpPr/>
          <p:nvPr/>
        </p:nvSpPr>
        <p:spPr>
          <a:xfrm>
            <a:off x="3273534" y="11866082"/>
            <a:ext cx="6900597" cy="13976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lnSpc>
                <a:spcPct val="80000"/>
              </a:lnSpc>
              <a:defRPr sz="3200"/>
            </a:pPr>
            <a:r>
              <a:t>При поддержке</a:t>
            </a:r>
          </a:p>
          <a:p>
            <a:pPr algn="l">
              <a:lnSpc>
                <a:spcPct val="80000"/>
              </a:lnSpc>
              <a:defRPr sz="3200"/>
            </a:pPr>
            <a:r>
              <a:t>Министерства образования и науки</a:t>
            </a:r>
          </a:p>
          <a:p>
            <a:pPr algn="l">
              <a:lnSpc>
                <a:spcPct val="80000"/>
              </a:lnSpc>
              <a:defRPr sz="3200"/>
            </a:pPr>
            <a:r>
              <a:t>Российской Федерации</a:t>
            </a:r>
          </a:p>
        </p:txBody>
      </p:sp>
      <p:pic>
        <p:nvPicPr>
          <p:cNvPr id="157" name="1_3_НИТУ МИСИС НОВЫЙ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57871" y="11752100"/>
            <a:ext cx="3650634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МИНОБР_COLO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21491" y="11752100"/>
            <a:ext cx="1526442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! Chat bots meetups - logo2 - round - prozrach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2296306" y="638447"/>
            <a:ext cx="1422401" cy="142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pasted-image.png"/>
          <p:cNvPicPr>
            <a:picLocks noChangeAspect="1"/>
          </p:cNvPicPr>
          <p:nvPr/>
        </p:nvPicPr>
        <p:blipFill>
          <a:blip r:embed="rId6">
            <a:extLst/>
          </a:blip>
          <a:srcRect l="21650" t="26012"/>
          <a:stretch>
            <a:fillRect/>
          </a:stretch>
        </p:blipFill>
        <p:spPr>
          <a:xfrm>
            <a:off x="17473853" y="12223698"/>
            <a:ext cx="5488699" cy="1052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225518256_10450403841043796711.jp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6238724" y="12190494"/>
            <a:ext cx="1118603" cy="1118603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hape 162"/>
          <p:cNvSpPr/>
          <p:nvPr/>
        </p:nvSpPr>
        <p:spPr>
          <a:xfrm>
            <a:off x="5860788" y="9959201"/>
            <a:ext cx="16435518" cy="11907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8500">
                <a:solidFill>
                  <a:srgbClr val="FFFFFF"/>
                </a:solidFill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dirty="0" err="1"/>
              <a:t>команда</a:t>
            </a:r>
            <a:r>
              <a:rPr dirty="0"/>
              <a:t> “</a:t>
            </a:r>
            <a:r>
              <a:rPr lang="ru-RU" dirty="0"/>
              <a:t>ОЛЕГ-БАНК БОТ</a:t>
            </a:r>
            <a:r>
              <a:rPr dirty="0"/>
              <a:t>”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/>
        </p:nvSpPr>
        <p:spPr>
          <a:xfrm>
            <a:off x="1112837" y="5963602"/>
            <a:ext cx="22158326" cy="1788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pPr>
            <a:r>
              <a:t>включаем</a:t>
            </a:r>
          </a:p>
          <a:p>
            <a:pPr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pPr>
            <a:r>
              <a:t>Скринкаст</a:t>
            </a: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/>
        </p:nvSpPr>
        <p:spPr>
          <a:xfrm>
            <a:off x="1112837" y="3668507"/>
            <a:ext cx="22158326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Куда можно развить</a:t>
            </a:r>
          </a:p>
        </p:txBody>
      </p:sp>
      <p:sp>
        <p:nvSpPr>
          <p:cNvPr id="244" name="Shape 244"/>
          <p:cNvSpPr/>
          <p:nvPr/>
        </p:nvSpPr>
        <p:spPr>
          <a:xfrm>
            <a:off x="1112837" y="4943390"/>
            <a:ext cx="22158326" cy="4511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</p:txBody>
      </p:sp>
      <p:sp>
        <p:nvSpPr>
          <p:cNvPr id="245" name="Shape 245"/>
          <p:cNvSpPr/>
          <p:nvPr/>
        </p:nvSpPr>
        <p:spPr>
          <a:xfrm>
            <a:off x="895245" y="877999"/>
            <a:ext cx="4611244" cy="1222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“ПРИВЕТ”</a:t>
            </a:r>
          </a:p>
        </p:txBody>
      </p:sp>
      <p:pic>
        <p:nvPicPr>
          <p:cNvPr id="246" name="! Chat bots meetups - logo2 - round - prozrach.png"/>
          <p:cNvPicPr>
            <a:picLocks noChangeAspect="1"/>
          </p:cNvPicPr>
          <p:nvPr/>
        </p:nvPicPr>
        <p:blipFill>
          <a:blip r:embed="rId2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47" name="1_3_НИТУ МИСИС НОВЫЙ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/>
        </p:nvSpPr>
        <p:spPr>
          <a:xfrm>
            <a:off x="1112837" y="3668507"/>
            <a:ext cx="22158326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как найти бота, чтобы попробовать?</a:t>
            </a:r>
          </a:p>
        </p:txBody>
      </p:sp>
      <p:sp>
        <p:nvSpPr>
          <p:cNvPr id="250" name="Shape 250"/>
          <p:cNvSpPr/>
          <p:nvPr/>
        </p:nvSpPr>
        <p:spPr>
          <a:xfrm>
            <a:off x="1112837" y="4776772"/>
            <a:ext cx="22158326" cy="2914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en-US" dirty="0"/>
              <a:t>Telegram  - @</a:t>
            </a:r>
            <a:r>
              <a:rPr lang="en-US" dirty="0" err="1"/>
              <a:t>OleggBankBot</a:t>
            </a: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en-US" dirty="0"/>
              <a:t>Facebook - @</a:t>
            </a:r>
            <a:r>
              <a:rPr lang="en-US" dirty="0" err="1"/>
              <a:t>OleggBank</a:t>
            </a:r>
            <a:endParaRPr dirty="0"/>
          </a:p>
          <a:p>
            <a:pPr algn="l">
              <a:buSzPct val="100000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endParaRPr dirty="0"/>
          </a:p>
        </p:txBody>
      </p:sp>
      <p:sp>
        <p:nvSpPr>
          <p:cNvPr id="251" name="Shape 251"/>
          <p:cNvSpPr/>
          <p:nvPr/>
        </p:nvSpPr>
        <p:spPr>
          <a:xfrm>
            <a:off x="895245" y="877999"/>
            <a:ext cx="4611244" cy="1222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“ПРИВЕТ”</a:t>
            </a:r>
          </a:p>
        </p:txBody>
      </p:sp>
      <p:sp>
        <p:nvSpPr>
          <p:cNvPr id="252" name="Shape 252"/>
          <p:cNvSpPr/>
          <p:nvPr/>
        </p:nvSpPr>
        <p:spPr>
          <a:xfrm>
            <a:off x="1112837" y="8073678"/>
            <a:ext cx="22158326" cy="882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dirty="0" err="1"/>
              <a:t>Ссылка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github</a:t>
            </a:r>
            <a:r>
              <a:rPr lang="ru-RU"/>
              <a:t>:</a:t>
            </a: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1112837" y="9525989"/>
            <a:ext cx="22158326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rPr lang="en-US" dirty="0"/>
              <a:t>https://github.com/sharaalfa/OleggBankBot</a:t>
            </a:r>
            <a:endParaRPr dirty="0"/>
          </a:p>
        </p:txBody>
      </p:sp>
      <p:sp>
        <p:nvSpPr>
          <p:cNvPr id="254" name="Shape 254"/>
          <p:cNvSpPr/>
          <p:nvPr/>
        </p:nvSpPr>
        <p:spPr>
          <a:xfrm>
            <a:off x="1112837" y="10918478"/>
            <a:ext cx="22158326" cy="882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lang="ru-RU" dirty="0"/>
              <a:t>К</a:t>
            </a:r>
            <a:r>
              <a:rPr dirty="0" err="1"/>
              <a:t>онтакты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связи</a:t>
            </a:r>
            <a:r>
              <a:rPr lang="ru-RU" dirty="0"/>
              <a:t>:</a:t>
            </a:r>
            <a:endParaRPr dirty="0"/>
          </a:p>
        </p:txBody>
      </p:sp>
      <p:sp>
        <p:nvSpPr>
          <p:cNvPr id="255" name="Shape 255"/>
          <p:cNvSpPr/>
          <p:nvPr/>
        </p:nvSpPr>
        <p:spPr>
          <a:xfrm>
            <a:off x="1112837" y="12370789"/>
            <a:ext cx="22158326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pPr marL="0" indent="0">
              <a:buNone/>
            </a:pPr>
            <a:r>
              <a:rPr lang="ru-RU" dirty="0"/>
              <a:t>        </a:t>
            </a:r>
            <a:r>
              <a:rPr lang="en-US" dirty="0"/>
              <a:t>@</a:t>
            </a:r>
            <a:r>
              <a:rPr lang="en-US" dirty="0" err="1"/>
              <a:t>Chetvers</a:t>
            </a:r>
            <a:r>
              <a:rPr lang="en-US" dirty="0"/>
              <a:t>                      chetvers@gmail.com</a:t>
            </a:r>
            <a:endParaRPr dirty="0"/>
          </a:p>
        </p:txBody>
      </p:sp>
      <p:pic>
        <p:nvPicPr>
          <p:cNvPr id="256" name="! Chat bots meetups - logo2 - round - prozrach.png"/>
          <p:cNvPicPr>
            <a:picLocks noChangeAspect="1"/>
          </p:cNvPicPr>
          <p:nvPr/>
        </p:nvPicPr>
        <p:blipFill>
          <a:blip r:embed="rId2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57" name="1_3_НИТУ МИСИС НОВЫЙ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Шаблон презентации v 2.0.011.jpg">
            <a:hlinkClick r:id="rId2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/>
        </p:nvSpPr>
        <p:spPr>
          <a:xfrm>
            <a:off x="682027" y="2165776"/>
            <a:ext cx="22158326" cy="1362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8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dirty="0"/>
              <a:t>СОСТАВ КОМАНДЫ</a:t>
            </a:r>
          </a:p>
        </p:txBody>
      </p:sp>
      <p:pic>
        <p:nvPicPr>
          <p:cNvPr id="165" name="pasted-imag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369" y="3789560"/>
            <a:ext cx="3079469" cy="3809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2" y="3016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6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6" name="pasted-imag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2967" y="3705417"/>
            <a:ext cx="2857467" cy="3809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2" y="3016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6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7" name="pasted-imag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076" y="7289883"/>
            <a:ext cx="2856584" cy="3809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2" y="3016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6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8" name="Shape 168"/>
          <p:cNvSpPr/>
          <p:nvPr/>
        </p:nvSpPr>
        <p:spPr>
          <a:xfrm>
            <a:off x="4861871" y="7599516"/>
            <a:ext cx="6992740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lnSpc>
                <a:spcPct val="80000"/>
              </a:lnSpc>
              <a:defRPr sz="4000">
                <a:latin typeface="Intro Black Caps"/>
                <a:ea typeface="Intro Black Caps"/>
                <a:cs typeface="Intro Black Caps"/>
                <a:sym typeface="Intro Black Caps"/>
              </a:defRPr>
            </a:pPr>
            <a:r>
              <a:rPr lang="ru-RU" dirty="0"/>
              <a:t>АРТЕМИЙ МАЛКОВ</a:t>
            </a:r>
            <a:endParaRPr dirty="0"/>
          </a:p>
        </p:txBody>
      </p:sp>
      <p:sp>
        <p:nvSpPr>
          <p:cNvPr id="169" name="Shape 169"/>
          <p:cNvSpPr/>
          <p:nvPr/>
        </p:nvSpPr>
        <p:spPr>
          <a:xfrm>
            <a:off x="12529386" y="7599516"/>
            <a:ext cx="6992739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lnSpc>
                <a:spcPct val="80000"/>
              </a:lnSpc>
              <a:defRPr sz="4000">
                <a:latin typeface="Intro Black Caps"/>
                <a:ea typeface="Intro Black Caps"/>
                <a:cs typeface="Intro Black Caps"/>
                <a:sym typeface="Intro Black Caps"/>
              </a:defRPr>
            </a:pPr>
            <a:r>
              <a:rPr lang="ru-RU" dirty="0"/>
              <a:t>ДАНИЛ ЛЕСОВОДСКИЙ</a:t>
            </a:r>
            <a:endParaRPr dirty="0"/>
          </a:p>
        </p:txBody>
      </p:sp>
      <p:sp>
        <p:nvSpPr>
          <p:cNvPr id="170" name="Shape 170"/>
          <p:cNvSpPr/>
          <p:nvPr/>
        </p:nvSpPr>
        <p:spPr>
          <a:xfrm>
            <a:off x="0" y="11502894"/>
            <a:ext cx="6992739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lnSpc>
                <a:spcPct val="80000"/>
              </a:lnSpc>
              <a:defRPr sz="4000">
                <a:latin typeface="Intro Black Caps"/>
                <a:ea typeface="Intro Black Caps"/>
                <a:cs typeface="Intro Black Caps"/>
                <a:sym typeface="Intro Black Caps"/>
              </a:defRPr>
            </a:pPr>
            <a:r>
              <a:rPr lang="ru-RU" dirty="0"/>
              <a:t>СЕРГЕЙ ЧЕТВЕРИКОВ</a:t>
            </a:r>
            <a:endParaRPr dirty="0"/>
          </a:p>
        </p:txBody>
      </p:sp>
      <p:sp>
        <p:nvSpPr>
          <p:cNvPr id="171" name="Shape 171"/>
          <p:cNvSpPr/>
          <p:nvPr/>
        </p:nvSpPr>
        <p:spPr>
          <a:xfrm>
            <a:off x="4861871" y="8521649"/>
            <a:ext cx="6992740" cy="591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4000"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Разработчик</a:t>
            </a:r>
          </a:p>
        </p:txBody>
      </p:sp>
      <p:sp>
        <p:nvSpPr>
          <p:cNvPr id="172" name="Shape 172"/>
          <p:cNvSpPr/>
          <p:nvPr/>
        </p:nvSpPr>
        <p:spPr>
          <a:xfrm>
            <a:off x="12529386" y="8521649"/>
            <a:ext cx="6992739" cy="591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4000"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rPr dirty="0" err="1"/>
              <a:t>Дизайнер</a:t>
            </a:r>
            <a:endParaRPr dirty="0"/>
          </a:p>
        </p:txBody>
      </p:sp>
      <p:sp>
        <p:nvSpPr>
          <p:cNvPr id="173" name="Shape 173"/>
          <p:cNvSpPr/>
          <p:nvPr/>
        </p:nvSpPr>
        <p:spPr>
          <a:xfrm>
            <a:off x="0" y="12425027"/>
            <a:ext cx="6992739" cy="591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4000"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Питчер</a:t>
            </a:r>
          </a:p>
        </p:txBody>
      </p:sp>
      <p:pic>
        <p:nvPicPr>
          <p:cNvPr id="174" name="! Chat bots meetups - logo2 - round - prozrach.png"/>
          <p:cNvPicPr>
            <a:picLocks noChangeAspect="1"/>
          </p:cNvPicPr>
          <p:nvPr/>
        </p:nvPicPr>
        <p:blipFill>
          <a:blip r:embed="rId5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5" name="Shape 175"/>
          <p:cNvSpPr/>
          <p:nvPr/>
        </p:nvSpPr>
        <p:spPr>
          <a:xfrm>
            <a:off x="895245" y="986165"/>
            <a:ext cx="7811433" cy="1006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dirty="0"/>
              <a:t>“</a:t>
            </a:r>
            <a:r>
              <a:rPr lang="ru-RU" dirty="0"/>
              <a:t>ОЛЕГ-БАНК БОТ</a:t>
            </a:r>
            <a:r>
              <a:rPr dirty="0"/>
              <a:t>”</a:t>
            </a:r>
          </a:p>
        </p:txBody>
      </p:sp>
      <p:pic>
        <p:nvPicPr>
          <p:cNvPr id="176" name="1_3_НИТУ МИСИС НОВЫЙ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pasted-image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0145" y="7208111"/>
            <a:ext cx="2854967" cy="3809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2" y="3016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6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5" name="Shape 170"/>
          <p:cNvSpPr/>
          <p:nvPr/>
        </p:nvSpPr>
        <p:spPr>
          <a:xfrm>
            <a:off x="17391261" y="11421122"/>
            <a:ext cx="6992739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lnSpc>
                <a:spcPct val="80000"/>
              </a:lnSpc>
              <a:defRPr sz="4000">
                <a:latin typeface="Intro Black Caps"/>
                <a:ea typeface="Intro Black Caps"/>
                <a:cs typeface="Intro Black Caps"/>
                <a:sym typeface="Intro Black Caps"/>
              </a:defRPr>
            </a:pPr>
            <a:r>
              <a:rPr lang="ru-RU" dirty="0"/>
              <a:t>АРТУР ШАРАФУТДИНОВ</a:t>
            </a:r>
            <a:endParaRPr dirty="0"/>
          </a:p>
        </p:txBody>
      </p:sp>
      <p:sp>
        <p:nvSpPr>
          <p:cNvPr id="26" name="Shape 173"/>
          <p:cNvSpPr/>
          <p:nvPr/>
        </p:nvSpPr>
        <p:spPr>
          <a:xfrm>
            <a:off x="17391261" y="12320619"/>
            <a:ext cx="6992739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4000"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rPr lang="ru-RU" dirty="0"/>
              <a:t>Разработчик</a:t>
            </a:r>
            <a:endParaRPr dirty="0"/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/>
        </p:nvSpPr>
        <p:spPr>
          <a:xfrm>
            <a:off x="682027" y="2015504"/>
            <a:ext cx="22158326" cy="5561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6000"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rPr lang="ru-RU" sz="4400" dirty="0" err="1"/>
              <a:t>Чатбот</a:t>
            </a:r>
            <a:r>
              <a:rPr lang="ru-RU" sz="4400" dirty="0"/>
              <a:t> прикольного общения с банком в стиле а-ля Олег </a:t>
            </a:r>
            <a:r>
              <a:rPr lang="ru-RU" sz="4400" dirty="0" err="1"/>
              <a:t>Тинкофф</a:t>
            </a:r>
            <a:r>
              <a:rPr lang="ru-RU" sz="4400" dirty="0"/>
              <a:t> и для повышения финансовой грамотности.</a:t>
            </a:r>
            <a:br>
              <a:rPr lang="ru-RU" sz="4400" dirty="0"/>
            </a:br>
            <a:r>
              <a:rPr lang="ru-RU" sz="4400" dirty="0"/>
              <a:t>Бот </a:t>
            </a:r>
            <a:r>
              <a:rPr lang="ru-RU" sz="4400" b="1" dirty="0"/>
              <a:t>помогает разобраться в различных финансовых инструментах.</a:t>
            </a:r>
            <a:r>
              <a:rPr lang="ru-RU" sz="4400" dirty="0"/>
              <a:t> </a:t>
            </a:r>
            <a:br>
              <a:rPr lang="ru-RU" sz="4400" dirty="0"/>
            </a:br>
            <a:r>
              <a:rPr lang="ru-RU" sz="4400" dirty="0"/>
              <a:t>При знакомстве бот задает вопросы пользователю и в зависимости от ответов рассказывает простым понятным языком.</a:t>
            </a:r>
            <a:br>
              <a:rPr lang="ru-RU" sz="4400" dirty="0"/>
            </a:br>
            <a:endParaRPr lang="ru-RU" sz="4400" dirty="0"/>
          </a:p>
          <a:p>
            <a:r>
              <a:rPr lang="ru-RU" sz="4400" dirty="0"/>
              <a:t>Если пользователю интересно узнать детали, то бот дает больше информации. </a:t>
            </a:r>
            <a:br>
              <a:rPr lang="ru-RU" sz="4400" dirty="0"/>
            </a:br>
            <a:r>
              <a:rPr lang="ru-RU" sz="4400" dirty="0"/>
              <a:t>Бот </a:t>
            </a:r>
            <a:r>
              <a:rPr lang="ru-RU" sz="4400" dirty="0" err="1"/>
              <a:t>мультиплатформенный</a:t>
            </a:r>
            <a:r>
              <a:rPr lang="ru-RU" sz="4400" dirty="0"/>
              <a:t> и развернут одновременно на </a:t>
            </a:r>
            <a:r>
              <a:rPr lang="ru-RU" sz="4400" dirty="0" err="1"/>
              <a:t>Telegram</a:t>
            </a:r>
            <a:r>
              <a:rPr lang="ru-RU" sz="4400" dirty="0"/>
              <a:t> и </a:t>
            </a:r>
            <a:r>
              <a:rPr lang="ru-RU" sz="4400" dirty="0" err="1"/>
              <a:t>Facebook</a:t>
            </a:r>
            <a:endParaRPr sz="4400" dirty="0"/>
          </a:p>
        </p:txBody>
      </p:sp>
      <p:sp>
        <p:nvSpPr>
          <p:cNvPr id="180" name="Shape 180"/>
          <p:cNvSpPr/>
          <p:nvPr/>
        </p:nvSpPr>
        <p:spPr>
          <a:xfrm>
            <a:off x="1112837" y="7599936"/>
            <a:ext cx="22158326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Использованные технологии</a:t>
            </a:r>
          </a:p>
        </p:txBody>
      </p:sp>
      <p:sp>
        <p:nvSpPr>
          <p:cNvPr id="181" name="Shape 181"/>
          <p:cNvSpPr/>
          <p:nvPr/>
        </p:nvSpPr>
        <p:spPr>
          <a:xfrm>
            <a:off x="1112837" y="8866452"/>
            <a:ext cx="22158326" cy="3837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dirty="0"/>
              <a:t>Python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en-US" dirty="0"/>
              <a:t>API Advice Engine Console</a:t>
            </a: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dirty="0" err="1"/>
              <a:t>API.</a:t>
            </a:r>
            <a:r>
              <a:rPr lang="en-US" dirty="0" err="1"/>
              <a:t>Telegram</a:t>
            </a: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en-US" dirty="0" err="1"/>
              <a:t>API.Facebook</a:t>
            </a:r>
            <a:endParaRPr dirty="0"/>
          </a:p>
        </p:txBody>
      </p:sp>
      <p:sp>
        <p:nvSpPr>
          <p:cNvPr id="182" name="Shape 182"/>
          <p:cNvSpPr/>
          <p:nvPr/>
        </p:nvSpPr>
        <p:spPr>
          <a:xfrm>
            <a:off x="895245" y="986165"/>
            <a:ext cx="7513274" cy="1006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dirty="0"/>
              <a:t>“</a:t>
            </a:r>
            <a:r>
              <a:rPr lang="ru-RU" dirty="0"/>
              <a:t>ОЛЕГ-БАНК БОТ</a:t>
            </a:r>
            <a:endParaRPr dirty="0"/>
          </a:p>
        </p:txBody>
      </p:sp>
      <p:sp>
        <p:nvSpPr>
          <p:cNvPr id="183" name="Shape 183"/>
          <p:cNvSpPr/>
          <p:nvPr/>
        </p:nvSpPr>
        <p:spPr>
          <a:xfrm>
            <a:off x="15102029" y="7769464"/>
            <a:ext cx="8609212" cy="4903193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КАРТИНКА</a:t>
            </a:r>
          </a:p>
        </p:txBody>
      </p:sp>
      <p:pic>
        <p:nvPicPr>
          <p:cNvPr id="184" name="! Chat bots meetups - logo2 - round - prozrach.png"/>
          <p:cNvPicPr>
            <a:picLocks noChangeAspect="1"/>
          </p:cNvPicPr>
          <p:nvPr/>
        </p:nvPicPr>
        <p:blipFill>
          <a:blip r:embed="rId3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85" name="1_3_НИТУ МИСИС НОВЫЙ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/>
        </p:nvSpPr>
        <p:spPr>
          <a:xfrm>
            <a:off x="1112837" y="3386346"/>
            <a:ext cx="22158326" cy="1621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lang="ru-RU" dirty="0"/>
              <a:t>Наше решение подходит для мессенджеров по следующим причинам:</a:t>
            </a:r>
            <a:endParaRPr dirty="0"/>
          </a:p>
        </p:txBody>
      </p:sp>
      <p:sp>
        <p:nvSpPr>
          <p:cNvPr id="188" name="Shape 188"/>
          <p:cNvSpPr/>
          <p:nvPr/>
        </p:nvSpPr>
        <p:spPr>
          <a:xfrm>
            <a:off x="1112837" y="4546279"/>
            <a:ext cx="22612870" cy="8454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/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Клиенты  банков активно обращаются в </a:t>
            </a:r>
            <a:r>
              <a:rPr lang="ru-RU" dirty="0" err="1"/>
              <a:t>колл</a:t>
            </a:r>
            <a:r>
              <a:rPr lang="ru-RU" dirty="0"/>
              <a:t>-центры и форумы для получения ответов на свои вопросы. </a:t>
            </a: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Банки хотят учить своих клиентов, но по телефону это сложно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Банковские услуги  хорошо документированы  и разложены по ключевым словам (везде созданы Базы знаний). Сотрудники и сейчас работаю по скриптам.</a:t>
            </a: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Банки – унылое г…. А люди хотят юмора и </a:t>
            </a:r>
            <a:r>
              <a:rPr lang="ru-RU" dirty="0" err="1"/>
              <a:t>КомедиКлаб</a:t>
            </a:r>
            <a:r>
              <a:rPr lang="ru-RU" dirty="0"/>
              <a:t>.</a:t>
            </a: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Олег Тинькофф демонстрирует юмор и он один в шоколаде</a:t>
            </a:r>
            <a:endParaRPr dirty="0"/>
          </a:p>
        </p:txBody>
      </p:sp>
      <p:sp>
        <p:nvSpPr>
          <p:cNvPr id="189" name="Shape 189"/>
          <p:cNvSpPr/>
          <p:nvPr/>
        </p:nvSpPr>
        <p:spPr>
          <a:xfrm>
            <a:off x="895245" y="986165"/>
            <a:ext cx="7811433" cy="1006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dirty="0"/>
              <a:t>“</a:t>
            </a:r>
            <a:r>
              <a:rPr lang="ru-RU" dirty="0"/>
              <a:t>ОЛЕГ-БАНК БОТ</a:t>
            </a:r>
            <a:r>
              <a:rPr dirty="0"/>
              <a:t>”</a:t>
            </a:r>
          </a:p>
        </p:txBody>
      </p:sp>
      <p:pic>
        <p:nvPicPr>
          <p:cNvPr id="190" name="! Chat bots meetups - logo2 - round - prozrach.png"/>
          <p:cNvPicPr>
            <a:picLocks noChangeAspect="1"/>
          </p:cNvPicPr>
          <p:nvPr/>
        </p:nvPicPr>
        <p:blipFill>
          <a:blip r:embed="rId2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91" name="1_3_НИТУ МИСИС НОВЫЙ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/>
        </p:nvSpPr>
        <p:spPr>
          <a:xfrm>
            <a:off x="1112837" y="3668507"/>
            <a:ext cx="22158326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КТО ЦА вашего бота?</a:t>
            </a:r>
          </a:p>
        </p:txBody>
      </p:sp>
      <p:sp>
        <p:nvSpPr>
          <p:cNvPr id="194" name="Shape 194"/>
          <p:cNvSpPr/>
          <p:nvPr/>
        </p:nvSpPr>
        <p:spPr>
          <a:xfrm>
            <a:off x="1112837" y="3429184"/>
            <a:ext cx="22158326" cy="8454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endParaRPr lang="ru-RU"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endParaRPr lang="ru-RU"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endParaRPr lang="ru-RU"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Ритейл-банки как покупатели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Молодые клиенты (20-35лет)</a:t>
            </a:r>
          </a:p>
          <a:p>
            <a:pPr algn="l">
              <a:buSzPct val="100000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банков как  пользователи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endParaRPr dirty="0"/>
          </a:p>
          <a:p>
            <a:pPr algn="l">
              <a:buSzPct val="100000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3. А еще есть брокеры, фонды и прочая </a:t>
            </a:r>
            <a:r>
              <a:rPr lang="ru-RU" dirty="0" err="1"/>
              <a:t>шалупонь</a:t>
            </a:r>
            <a:r>
              <a:rPr lang="ru-RU" dirty="0"/>
              <a:t>.</a:t>
            </a:r>
            <a:endParaRPr dirty="0"/>
          </a:p>
        </p:txBody>
      </p:sp>
      <p:sp>
        <p:nvSpPr>
          <p:cNvPr id="195" name="Shape 195"/>
          <p:cNvSpPr/>
          <p:nvPr/>
        </p:nvSpPr>
        <p:spPr>
          <a:xfrm>
            <a:off x="895245" y="986165"/>
            <a:ext cx="7859523" cy="1006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lang="ru-RU" dirty="0"/>
              <a:t>“ОЛЕГ-БАНК БОТ”</a:t>
            </a:r>
          </a:p>
        </p:txBody>
      </p:sp>
      <p:sp>
        <p:nvSpPr>
          <p:cNvPr id="196" name="Shape 196"/>
          <p:cNvSpPr/>
          <p:nvPr/>
        </p:nvSpPr>
        <p:spPr>
          <a:xfrm>
            <a:off x="14951676" y="5629051"/>
            <a:ext cx="7945730" cy="4903193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Можно картинками</a:t>
            </a:r>
          </a:p>
        </p:txBody>
      </p:sp>
      <p:pic>
        <p:nvPicPr>
          <p:cNvPr id="197" name="! Chat bots meetups - logo2 - round - prozrach.png"/>
          <p:cNvPicPr>
            <a:picLocks noChangeAspect="1"/>
          </p:cNvPicPr>
          <p:nvPr/>
        </p:nvPicPr>
        <p:blipFill>
          <a:blip r:embed="rId3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98" name="1_3_НИТУ МИСИС НОВЫЙ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1112837" y="3668507"/>
            <a:ext cx="22158326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Какие актуальные функции / юз-кейсы</a:t>
            </a:r>
          </a:p>
        </p:txBody>
      </p:sp>
      <p:sp>
        <p:nvSpPr>
          <p:cNvPr id="201" name="Shape 201"/>
          <p:cNvSpPr/>
          <p:nvPr/>
        </p:nvSpPr>
        <p:spPr>
          <a:xfrm>
            <a:off x="1112837" y="4818642"/>
            <a:ext cx="22158326" cy="4760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Узнать потребности клиента, узнать его опыт</a:t>
            </a: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Спросить про цели клиента</a:t>
            </a: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Предложить ему обучиться новому продукту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Рассказать про новый продукт, дать ссылку</a:t>
            </a:r>
            <a:endParaRPr dirty="0"/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rPr lang="ru-RU" dirty="0"/>
              <a:t>Эмоции, юмор и картинки </a:t>
            </a:r>
            <a:endParaRPr dirty="0"/>
          </a:p>
        </p:txBody>
      </p:sp>
      <p:sp>
        <p:nvSpPr>
          <p:cNvPr id="202" name="Shape 202"/>
          <p:cNvSpPr/>
          <p:nvPr/>
        </p:nvSpPr>
        <p:spPr>
          <a:xfrm>
            <a:off x="895245" y="986165"/>
            <a:ext cx="7859523" cy="1006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lang="ru-RU" dirty="0"/>
              <a:t>“ОЛЕГ-БАНК БОТ”</a:t>
            </a:r>
          </a:p>
        </p:txBody>
      </p:sp>
      <p:sp>
        <p:nvSpPr>
          <p:cNvPr id="203" name="Shape 203"/>
          <p:cNvSpPr/>
          <p:nvPr/>
        </p:nvSpPr>
        <p:spPr>
          <a:xfrm>
            <a:off x="19128258" y="5629051"/>
            <a:ext cx="3769147" cy="4903193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Лучше картинками / скринами</a:t>
            </a:r>
          </a:p>
        </p:txBody>
      </p:sp>
      <p:pic>
        <p:nvPicPr>
          <p:cNvPr id="204" name="! Chat bots meetups - logo2 - round - prozrach.png"/>
          <p:cNvPicPr>
            <a:picLocks noChangeAspect="1"/>
          </p:cNvPicPr>
          <p:nvPr/>
        </p:nvPicPr>
        <p:blipFill>
          <a:blip r:embed="rId3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05" name="1_3_НИТУ МИСИС НОВЫЙ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>
            <a:off x="1112837" y="2940397"/>
            <a:ext cx="22158326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ПРИНТСКРИНЫ ключевых ЭКРАНОВ</a:t>
            </a:r>
          </a:p>
        </p:txBody>
      </p:sp>
      <p:pic>
        <p:nvPicPr>
          <p:cNvPr id="20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98739" y="4079713"/>
            <a:ext cx="15986502" cy="8984415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hape 209"/>
          <p:cNvSpPr/>
          <p:nvPr/>
        </p:nvSpPr>
        <p:spPr>
          <a:xfrm>
            <a:off x="895245" y="877999"/>
            <a:ext cx="4611244" cy="1222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“ПРИВЕТ”</a:t>
            </a:r>
          </a:p>
        </p:txBody>
      </p:sp>
      <p:pic>
        <p:nvPicPr>
          <p:cNvPr id="210" name="! Chat bots meetups - logo2 - round - prozrach.png"/>
          <p:cNvPicPr>
            <a:picLocks noChangeAspect="1"/>
          </p:cNvPicPr>
          <p:nvPr/>
        </p:nvPicPr>
        <p:blipFill>
          <a:blip r:embed="rId3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1" name="1_3_НИТУ МИСИС НОВЫЙ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/>
        </p:nvSpPr>
        <p:spPr>
          <a:xfrm>
            <a:off x="1112837" y="3080415"/>
            <a:ext cx="22158326" cy="882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dirty="0" err="1"/>
              <a:t>Архитектура</a:t>
            </a:r>
            <a:r>
              <a:rPr dirty="0"/>
              <a:t> </a:t>
            </a:r>
            <a:r>
              <a:rPr dirty="0" err="1"/>
              <a:t>проекта</a:t>
            </a:r>
            <a:r>
              <a:rPr lang="ru-RU" dirty="0"/>
              <a:t>:</a:t>
            </a:r>
            <a:endParaRPr dirty="0"/>
          </a:p>
        </p:txBody>
      </p:sp>
      <p:sp>
        <p:nvSpPr>
          <p:cNvPr id="214" name="Shape 214"/>
          <p:cNvSpPr/>
          <p:nvPr/>
        </p:nvSpPr>
        <p:spPr>
          <a:xfrm>
            <a:off x="895245" y="986165"/>
            <a:ext cx="7859523" cy="1006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rPr lang="ru-RU" dirty="0"/>
              <a:t>“ОЛЕГ-БАНК БОТ”</a:t>
            </a:r>
          </a:p>
        </p:txBody>
      </p:sp>
      <p:sp>
        <p:nvSpPr>
          <p:cNvPr id="215" name="Shape 215"/>
          <p:cNvSpPr/>
          <p:nvPr/>
        </p:nvSpPr>
        <p:spPr>
          <a:xfrm>
            <a:off x="17449800" y="5461000"/>
            <a:ext cx="2181225" cy="2079625"/>
          </a:xfrm>
          <a:prstGeom prst="rect">
            <a:avLst/>
          </a:prstGeom>
          <a:solidFill>
            <a:schemeClr val="accent3">
              <a:satOff val="18648"/>
              <a:lumOff val="597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БД</a:t>
            </a:r>
          </a:p>
        </p:txBody>
      </p:sp>
      <p:sp>
        <p:nvSpPr>
          <p:cNvPr id="216" name="Shape 216"/>
          <p:cNvSpPr/>
          <p:nvPr/>
        </p:nvSpPr>
        <p:spPr>
          <a:xfrm>
            <a:off x="17449800" y="9916305"/>
            <a:ext cx="2181225" cy="2079626"/>
          </a:xfrm>
          <a:prstGeom prst="rect">
            <a:avLst/>
          </a:prstGeom>
          <a:solidFill>
            <a:schemeClr val="accent3">
              <a:satOff val="18648"/>
              <a:lumOff val="597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api.ai</a:t>
            </a:r>
          </a:p>
        </p:txBody>
      </p:sp>
      <p:sp>
        <p:nvSpPr>
          <p:cNvPr id="217" name="Shape 217"/>
          <p:cNvSpPr/>
          <p:nvPr/>
        </p:nvSpPr>
        <p:spPr>
          <a:xfrm>
            <a:off x="10180439" y="9916305"/>
            <a:ext cx="4934347" cy="2079626"/>
          </a:xfrm>
          <a:prstGeom prst="rect">
            <a:avLst/>
          </a:prstGeom>
          <a:solidFill>
            <a:schemeClr val="accent3">
              <a:satOff val="18648"/>
              <a:lumOff val="597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Knowledge base</a:t>
            </a:r>
          </a:p>
        </p:txBody>
      </p:sp>
      <p:sp>
        <p:nvSpPr>
          <p:cNvPr id="218" name="Shape 218"/>
          <p:cNvSpPr/>
          <p:nvPr/>
        </p:nvSpPr>
        <p:spPr>
          <a:xfrm>
            <a:off x="4902200" y="9916305"/>
            <a:ext cx="3963591" cy="2079626"/>
          </a:xfrm>
          <a:prstGeom prst="rect">
            <a:avLst/>
          </a:prstGeom>
          <a:solidFill>
            <a:schemeClr val="accent3">
              <a:satOff val="18648"/>
              <a:lumOff val="597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Свой NLP движок</a:t>
            </a:r>
          </a:p>
        </p:txBody>
      </p:sp>
      <p:sp>
        <p:nvSpPr>
          <p:cNvPr id="219" name="Shape 219"/>
          <p:cNvSpPr/>
          <p:nvPr/>
        </p:nvSpPr>
        <p:spPr>
          <a:xfrm>
            <a:off x="4953000" y="5461000"/>
            <a:ext cx="3963591" cy="2079625"/>
          </a:xfrm>
          <a:prstGeom prst="rect">
            <a:avLst/>
          </a:prstGeom>
          <a:solidFill>
            <a:schemeClr val="accent3">
              <a:satOff val="18648"/>
              <a:lumOff val="597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rPr dirty="0"/>
              <a:t>Telegram</a:t>
            </a:r>
          </a:p>
        </p:txBody>
      </p:sp>
      <p:sp>
        <p:nvSpPr>
          <p:cNvPr id="220" name="Shape 220"/>
          <p:cNvSpPr/>
          <p:nvPr/>
        </p:nvSpPr>
        <p:spPr>
          <a:xfrm>
            <a:off x="8813800" y="6500812"/>
            <a:ext cx="9050397" cy="1"/>
          </a:xfrm>
          <a:prstGeom prst="line">
            <a:avLst/>
          </a:prstGeom>
          <a:ln w="63500">
            <a:solidFill>
              <a:schemeClr val="accent1">
                <a:hueOff val="47394"/>
                <a:satOff val="-25753"/>
                <a:lumOff val="-7544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21" name="Shape 221"/>
          <p:cNvSpPr/>
          <p:nvPr/>
        </p:nvSpPr>
        <p:spPr>
          <a:xfrm flipH="1">
            <a:off x="5714999" y="7161212"/>
            <a:ext cx="1" cy="2930692"/>
          </a:xfrm>
          <a:prstGeom prst="line">
            <a:avLst/>
          </a:prstGeom>
          <a:ln w="63500">
            <a:solidFill>
              <a:schemeClr val="accent1">
                <a:hueOff val="47394"/>
                <a:satOff val="-25753"/>
                <a:lumOff val="-7544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18540732" y="7011300"/>
            <a:ext cx="1" cy="3230516"/>
          </a:xfrm>
          <a:prstGeom prst="line">
            <a:avLst/>
          </a:prstGeom>
          <a:ln w="63500">
            <a:solidFill>
              <a:schemeClr val="accent1">
                <a:hueOff val="47394"/>
                <a:satOff val="-25753"/>
                <a:lumOff val="-7544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8705470" y="6831510"/>
            <a:ext cx="3942143" cy="3613507"/>
          </a:xfrm>
          <a:prstGeom prst="line">
            <a:avLst/>
          </a:prstGeom>
          <a:ln w="63500">
            <a:solidFill>
              <a:schemeClr val="accent1">
                <a:hueOff val="47394"/>
                <a:satOff val="-25753"/>
                <a:lumOff val="-7544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24" name="Shape 224"/>
          <p:cNvSpPr/>
          <p:nvPr/>
        </p:nvSpPr>
        <p:spPr>
          <a:xfrm flipV="1">
            <a:off x="13126539" y="7107892"/>
            <a:ext cx="4824008" cy="3397094"/>
          </a:xfrm>
          <a:prstGeom prst="line">
            <a:avLst/>
          </a:prstGeom>
          <a:ln w="63500">
            <a:solidFill>
              <a:schemeClr val="accent1">
                <a:hueOff val="47394"/>
                <a:satOff val="-25753"/>
                <a:lumOff val="-7544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25" name="Shape 225"/>
          <p:cNvSpPr/>
          <p:nvPr/>
        </p:nvSpPr>
        <p:spPr>
          <a:xfrm>
            <a:off x="10465196" y="5302293"/>
            <a:ext cx="6298408" cy="591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4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Запрашиваем …</a:t>
            </a:r>
          </a:p>
        </p:txBody>
      </p:sp>
      <p:sp>
        <p:nvSpPr>
          <p:cNvPr id="226" name="Shape 226"/>
          <p:cNvSpPr/>
          <p:nvPr/>
        </p:nvSpPr>
        <p:spPr>
          <a:xfrm>
            <a:off x="18951557" y="8523699"/>
            <a:ext cx="6298408" cy="591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4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Вызов API ….</a:t>
            </a:r>
          </a:p>
        </p:txBody>
      </p:sp>
      <p:sp>
        <p:nvSpPr>
          <p:cNvPr id="227" name="Shape 227"/>
          <p:cNvSpPr/>
          <p:nvPr/>
        </p:nvSpPr>
        <p:spPr>
          <a:xfrm>
            <a:off x="10465196" y="7977609"/>
            <a:ext cx="6298408" cy="591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4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Скрипты…</a:t>
            </a:r>
          </a:p>
        </p:txBody>
      </p:sp>
      <p:sp>
        <p:nvSpPr>
          <p:cNvPr id="228" name="Shape 228"/>
          <p:cNvSpPr/>
          <p:nvPr/>
        </p:nvSpPr>
        <p:spPr>
          <a:xfrm>
            <a:off x="424041" y="8327255"/>
            <a:ext cx="6298407" cy="984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lnSpc>
                <a:spcPct val="80000"/>
              </a:lnSpc>
              <a:defRPr sz="40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Gotham Pro"/>
                <a:ea typeface="Gotham Pro"/>
                <a:cs typeface="Gotham Pro"/>
                <a:sym typeface="Gotham Pro"/>
              </a:defRPr>
            </a:lvl1pPr>
          </a:lstStyle>
          <a:p>
            <a:r>
              <a:t>Отдаем входящий текст</a:t>
            </a:r>
          </a:p>
        </p:txBody>
      </p:sp>
      <p:sp>
        <p:nvSpPr>
          <p:cNvPr id="229" name="Shape 229"/>
          <p:cNvSpPr/>
          <p:nvPr/>
        </p:nvSpPr>
        <p:spPr>
          <a:xfrm>
            <a:off x="8349870" y="7024368"/>
            <a:ext cx="3942143" cy="3613506"/>
          </a:xfrm>
          <a:prstGeom prst="line">
            <a:avLst/>
          </a:prstGeom>
          <a:ln w="63500">
            <a:solidFill>
              <a:schemeClr val="accent1">
                <a:hueOff val="47394"/>
                <a:satOff val="-25753"/>
                <a:lumOff val="-7544"/>
              </a:schemeClr>
            </a:solidFill>
            <a:miter lim="400000"/>
            <a:head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8813800" y="6063979"/>
            <a:ext cx="9050397" cy="1"/>
          </a:xfrm>
          <a:prstGeom prst="line">
            <a:avLst/>
          </a:prstGeom>
          <a:ln w="63500">
            <a:solidFill>
              <a:schemeClr val="accent1">
                <a:hueOff val="47394"/>
                <a:satOff val="-25753"/>
                <a:lumOff val="-7544"/>
              </a:schemeClr>
            </a:solidFill>
            <a:miter lim="400000"/>
            <a:headEnd type="triangle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231" name="Shape 231"/>
          <p:cNvSpPr/>
          <p:nvPr/>
        </p:nvSpPr>
        <p:spPr>
          <a:xfrm>
            <a:off x="17132994" y="2760742"/>
            <a:ext cx="5556251" cy="207962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ЭТО ПРИМЕР</a:t>
            </a:r>
          </a:p>
        </p:txBody>
      </p:sp>
      <p:pic>
        <p:nvPicPr>
          <p:cNvPr id="232" name="! Chat bots meetups - logo2 - round - prozrach.png"/>
          <p:cNvPicPr>
            <a:picLocks noChangeAspect="1"/>
          </p:cNvPicPr>
          <p:nvPr/>
        </p:nvPicPr>
        <p:blipFill>
          <a:blip r:embed="rId3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3" name="1_3_НИТУ МИСИС НОВЫЙ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1112837" y="3668507"/>
            <a:ext cx="22158326" cy="1057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6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Почему решили делать именно этого бота?</a:t>
            </a:r>
          </a:p>
        </p:txBody>
      </p:sp>
      <p:sp>
        <p:nvSpPr>
          <p:cNvPr id="236" name="Shape 236"/>
          <p:cNvSpPr/>
          <p:nvPr/>
        </p:nvSpPr>
        <p:spPr>
          <a:xfrm>
            <a:off x="1112837" y="4943390"/>
            <a:ext cx="22158326" cy="4511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  <a:p>
            <a:pPr marL="1058333" indent="-1058333" algn="l">
              <a:buSzPct val="100000"/>
              <a:buAutoNum type="arabicPeriod"/>
              <a:defRPr sz="6000">
                <a:latin typeface="Gotham Pro"/>
                <a:ea typeface="Gotham Pro"/>
                <a:cs typeface="Gotham Pro"/>
                <a:sym typeface="Gotham Pro"/>
              </a:defRPr>
            </a:pPr>
            <a:r>
              <a:t>…</a:t>
            </a:r>
          </a:p>
        </p:txBody>
      </p:sp>
      <p:sp>
        <p:nvSpPr>
          <p:cNvPr id="237" name="Shape 237"/>
          <p:cNvSpPr/>
          <p:nvPr/>
        </p:nvSpPr>
        <p:spPr>
          <a:xfrm>
            <a:off x="895245" y="877999"/>
            <a:ext cx="4611244" cy="1222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80000"/>
              </a:lnSpc>
              <a:defRPr sz="7000">
                <a:latin typeface="Intro Black Caps"/>
                <a:ea typeface="Intro Black Caps"/>
                <a:cs typeface="Intro Black Caps"/>
                <a:sym typeface="Intro Black Caps"/>
              </a:defRPr>
            </a:lvl1pPr>
          </a:lstStyle>
          <a:p>
            <a:r>
              <a:t>“ПРИВЕТ”</a:t>
            </a:r>
          </a:p>
        </p:txBody>
      </p:sp>
      <p:pic>
        <p:nvPicPr>
          <p:cNvPr id="238" name="! Chat bots meetups - logo2 - round - prozrach.png"/>
          <p:cNvPicPr>
            <a:picLocks noChangeAspect="1"/>
          </p:cNvPicPr>
          <p:nvPr/>
        </p:nvPicPr>
        <p:blipFill>
          <a:blip r:embed="rId2">
            <a:extLst/>
          </a:blip>
          <a:srcRect l="2632" t="2638" r="2634" b="2634"/>
          <a:stretch>
            <a:fillRect/>
          </a:stretch>
        </p:blipFill>
        <p:spPr>
          <a:xfrm>
            <a:off x="21955000" y="603863"/>
            <a:ext cx="1770707" cy="177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6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6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9" name="1_3_НИТУ МИСИС НОВЫЙ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235566" y="676355"/>
            <a:ext cx="3650634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335</Words>
  <Application>Microsoft Office PowerPoint</Application>
  <PresentationFormat>Произвольный</PresentationFormat>
  <Paragraphs>95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2" baseType="lpstr">
      <vt:lpstr>DIN Alternate</vt:lpstr>
      <vt:lpstr>DIN Condensed</vt:lpstr>
      <vt:lpstr>Gotham Pro</vt:lpstr>
      <vt:lpstr>Helvetica</vt:lpstr>
      <vt:lpstr>Helvetica Light</vt:lpstr>
      <vt:lpstr>Helvetica Neue</vt:lpstr>
      <vt:lpstr>Intro Black Caps</vt:lpstr>
      <vt:lpstr>Iowan Old Style Italic</vt:lpstr>
      <vt:lpstr>White</vt:lpstr>
      <vt:lpstr>edhack: chatbots and AI hackathons cup 2016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edhack: chatbots and AI hackathons cup 2016</dc:title>
  <dc:creator>Sergey Chetverikov</dc:creator>
  <cp:lastModifiedBy>Sergey Chetverikov</cp:lastModifiedBy>
  <cp:revision>12</cp:revision>
  <dcterms:modified xsi:type="dcterms:W3CDTF">2016-09-10T22:02:26Z</dcterms:modified>
</cp:coreProperties>
</file>